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60" y="1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DF37A5-239F-4AAC-9A8A-1A972CC46B1C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56D355-DE81-4262-A7FD-D6FE811C2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4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26c9421a6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26c9421a6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722c145369_7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722c145369_7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72475f4000_3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72475f4000_3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726c9421a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726c9421a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2475f4000_3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2475f4000_3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27fb9015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27fb9015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26c9421a6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726c9421a6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26c9421a6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26c9421a6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26c9421a6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26c9421a6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28468-076B-4711-9DD0-A77C208585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39564B-E3DA-45F4-B77B-C25370F62F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8BD959-8C17-412F-A5B6-5D5CEE8DF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55DBD-5015-40E9-AAE0-10F85E0DD2C7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107E5-B79E-45B2-BAE7-23FF5DAB2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E4570-27D0-4BED-BB26-5B8780FB2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6E48-85C2-4D0A-A647-61A917F1E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1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335CB-F23E-4BC3-A84B-987BFEEAC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E6A05F-FFDD-421C-BAE2-5C193EE2F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722854-164A-419B-848F-0215BAAD0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55DBD-5015-40E9-AAE0-10F85E0DD2C7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86C7F2-167B-43ED-B55A-D22FA1DD3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D159C-D92A-4E44-B463-A18B561B9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6E48-85C2-4D0A-A647-61A917F1E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604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743B6C-33F8-4C3B-B52C-A2810AB41E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6B76C8-EB3A-46F9-8C4A-717EF25D45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0FDB88-FD6F-48DC-A9DD-4608587CD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55DBD-5015-40E9-AAE0-10F85E0DD2C7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52539-4753-44B9-9FDE-B75BB738A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5992A1-49DD-444B-B2AC-896DC65AD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6E48-85C2-4D0A-A647-61A917F1E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4424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it" smtClean="0"/>
              <a:pPr/>
              <a:t>‹#›</a:t>
            </a:fld>
            <a:endParaRPr lang="it"/>
          </a:p>
        </p:txBody>
      </p:sp>
    </p:spTree>
    <p:extLst>
      <p:ext uri="{BB962C8B-B14F-4D97-AF65-F5344CB8AC3E}">
        <p14:creationId xmlns:p14="http://schemas.microsoft.com/office/powerpoint/2010/main" val="91566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B6F48-8E61-4BDA-9125-7AAA09659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40001-A5CF-4593-8B07-016696507E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1394B-C034-45F8-89AF-772859DE5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55DBD-5015-40E9-AAE0-10F85E0DD2C7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F3000-70D6-436A-AED8-0DA03960B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20DD78-369F-4DC9-8DE8-0ECA8993B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6E48-85C2-4D0A-A647-61A917F1E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889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C5934-2C07-47A2-9D60-FE29B8851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27C744-9975-4680-AD2B-CFEF92A73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4A65EE-7ACB-4E04-B57A-35F6E9396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55DBD-5015-40E9-AAE0-10F85E0DD2C7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5D905-19AB-456E-BAA6-025402A42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0811F-AF06-4EE0-BD82-E898BA77B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6E48-85C2-4D0A-A647-61A917F1E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743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390FA-8723-41AD-81E4-E69CF52F2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B7CD9-B323-4CB3-8FAB-5501754BC2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BAA553-279C-4AD0-936B-403B781705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890917-D39B-4CC0-A702-494671822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55DBD-5015-40E9-AAE0-10F85E0DD2C7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FC338E-25DA-4ED7-906D-777A3844F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D60B5B-7EA7-4FE1-A1D6-CBEC0C413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6E48-85C2-4D0A-A647-61A917F1E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72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170C5-8C3B-4651-AC90-4D61046CF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EB2688-F87D-471F-AA0A-A874662CFA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B0ECFC-9C42-4158-A72F-79DD53A322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5F94CD-7890-431A-AEA2-D751F6F1D0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894F4B-2571-4348-83F2-945FF5FF80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C71243-C7F7-4C31-BD3C-AE68099F9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55DBD-5015-40E9-AAE0-10F85E0DD2C7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918135-72C1-4C54-9DAD-D28C5D7B4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C5EAAF-3E08-4766-A281-17479DACA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6E48-85C2-4D0A-A647-61A917F1E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204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787F8-874E-45A9-A549-7E1DD9536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CC179D-1FE8-4E03-B421-24CC2A117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55DBD-5015-40E9-AAE0-10F85E0DD2C7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195FA1-E7EA-4928-BB05-A9644BA39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3A03D-6291-4D7A-B000-AF8527308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6E48-85C2-4D0A-A647-61A917F1E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918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0B0E36-DA11-409A-90E1-EC802EB62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55DBD-5015-40E9-AAE0-10F85E0DD2C7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8EECD8-0266-4C26-A5E3-0EEA40998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451355-235E-4BA4-BB3A-97A1DBF4A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6E48-85C2-4D0A-A647-61A917F1E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560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4C34B-837F-4CEE-BFCF-9EFBA2397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33B95-2A2F-4E40-82B1-3BFE16B2D3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562BE1-D23B-4365-AC7A-96300CC745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29B8B9-5EB1-4491-8BB0-B228E2D15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55DBD-5015-40E9-AAE0-10F85E0DD2C7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364EB9-504D-406C-B9C8-A1D05D56F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C6130D-137F-4393-98EB-FF5539231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6E48-85C2-4D0A-A647-61A917F1E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014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3849E-AC6D-436A-9A6B-FCCD60267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282AFB-745E-405B-9081-41299AEB8E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BC7D9-7E59-478B-BE55-8377061871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D56078-BCBF-4290-9876-702577C29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55DBD-5015-40E9-AAE0-10F85E0DD2C7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145E3B-2913-4031-8EAF-421D6E296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9FE63-7F92-4B09-BBCB-88935D391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6E48-85C2-4D0A-A647-61A917F1E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652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AACC9B-E93D-409E-8FC7-7627F5202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5B206D-51CB-458C-B9C9-56410B7C00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F6DC2A-FE51-4745-B0AE-80A4CE6F05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155DBD-5015-40E9-AAE0-10F85E0DD2C7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5AD3CC-F265-42A8-B8FA-E89B37402E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A24FD-E7CD-47CE-991B-97A0DDA5D5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36E48-85C2-4D0A-A647-61A917F1E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160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it"/>
              <a:t>Dijkstra </a:t>
            </a:r>
            <a:r>
              <a:rPr lang="it" sz="6400"/>
              <a:t>&amp;</a:t>
            </a:r>
            <a:r>
              <a:rPr lang="it"/>
              <a:t> A*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it"/>
              <a:t>The Shortest Path Algorithms</a:t>
            </a:r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596867" y="4835633"/>
            <a:ext cx="11360800" cy="105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it"/>
              <a:t>by the QuaranTeam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it"/>
              <a:t>Bellman - Ford (SSSP)</a:t>
            </a:r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body" idx="1"/>
          </p:nvPr>
        </p:nvSpPr>
        <p:spPr>
          <a:xfrm>
            <a:off x="415600" y="2018567"/>
            <a:ext cx="11776400" cy="450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indent="0">
              <a:buClr>
                <a:schemeClr val="dk1"/>
              </a:buClr>
              <a:buSzPts val="1100"/>
              <a:buNone/>
            </a:pPr>
            <a:r>
              <a:rPr lang="it" sz="2133" b="1">
                <a:solidFill>
                  <a:schemeClr val="dk1"/>
                </a:solidFill>
              </a:rPr>
              <a:t>Why? </a:t>
            </a:r>
            <a:r>
              <a:rPr lang="it" sz="2133">
                <a:solidFill>
                  <a:schemeClr val="dk1"/>
                </a:solidFill>
              </a:rPr>
              <a:t>Works for </a:t>
            </a:r>
            <a:r>
              <a:rPr lang="it" sz="2133" b="1">
                <a:solidFill>
                  <a:schemeClr val="dk1"/>
                </a:solidFill>
              </a:rPr>
              <a:t>negative</a:t>
            </a:r>
            <a:r>
              <a:rPr lang="it" sz="2133">
                <a:solidFill>
                  <a:schemeClr val="dk1"/>
                </a:solidFill>
              </a:rPr>
              <a:t> weighted edges</a:t>
            </a:r>
            <a:endParaRPr sz="2133">
              <a:solidFill>
                <a:schemeClr val="dk1"/>
              </a:solidFill>
            </a:endParaRPr>
          </a:p>
          <a:p>
            <a:pPr indent="0">
              <a:buClr>
                <a:schemeClr val="dk1"/>
              </a:buClr>
              <a:buSzPts val="1100"/>
              <a:buNone/>
            </a:pPr>
            <a:endParaRPr sz="2133">
              <a:solidFill>
                <a:schemeClr val="dk1"/>
              </a:solidFill>
            </a:endParaRPr>
          </a:p>
          <a:p>
            <a:pPr indent="0">
              <a:buNone/>
            </a:pPr>
            <a:r>
              <a:rPr lang="it" sz="2133" b="1">
                <a:solidFill>
                  <a:schemeClr val="dk1"/>
                </a:solidFill>
              </a:rPr>
              <a:t>Properties:</a:t>
            </a:r>
            <a:endParaRPr sz="2133">
              <a:solidFill>
                <a:schemeClr val="dk1"/>
              </a:solidFill>
            </a:endParaRPr>
          </a:p>
          <a:p>
            <a:pPr indent="0">
              <a:buNone/>
            </a:pPr>
            <a:r>
              <a:rPr lang="it" sz="2133">
                <a:solidFill>
                  <a:schemeClr val="dk1"/>
                </a:solidFill>
              </a:rPr>
              <a:t>Slower than Dijkstra</a:t>
            </a:r>
            <a:endParaRPr sz="2133">
              <a:solidFill>
                <a:schemeClr val="dk1"/>
              </a:solidFill>
            </a:endParaRPr>
          </a:p>
          <a:p>
            <a:pPr indent="0">
              <a:buClr>
                <a:schemeClr val="dk1"/>
              </a:buClr>
              <a:buSzPts val="1100"/>
              <a:buNone/>
            </a:pPr>
            <a:r>
              <a:rPr lang="it" sz="2133">
                <a:solidFill>
                  <a:schemeClr val="dk1"/>
                </a:solidFill>
              </a:rPr>
              <a:t>Dynamic Programming</a:t>
            </a:r>
            <a:endParaRPr sz="2133">
              <a:solidFill>
                <a:schemeClr val="dk1"/>
              </a:solidFill>
            </a:endParaRPr>
          </a:p>
          <a:p>
            <a:pPr indent="0">
              <a:buClr>
                <a:schemeClr val="dk1"/>
              </a:buClr>
              <a:buSzPts val="1100"/>
              <a:buNone/>
            </a:pPr>
            <a:r>
              <a:rPr lang="it" sz="2133">
                <a:solidFill>
                  <a:schemeClr val="dk1"/>
                </a:solidFill>
              </a:rPr>
              <a:t>Optimal/Guarantees finding a shortest path</a:t>
            </a:r>
            <a:endParaRPr sz="2133">
              <a:solidFill>
                <a:schemeClr val="dk1"/>
              </a:solidFill>
            </a:endParaRPr>
          </a:p>
          <a:p>
            <a:pPr marL="0" indent="0">
              <a:buClr>
                <a:schemeClr val="dk1"/>
              </a:buClr>
              <a:buSzPts val="1100"/>
              <a:buNone/>
            </a:pPr>
            <a:endParaRPr sz="2133">
              <a:solidFill>
                <a:schemeClr val="dk1"/>
              </a:solidFill>
            </a:endParaRPr>
          </a:p>
          <a:p>
            <a:pPr indent="0">
              <a:buClr>
                <a:schemeClr val="dk1"/>
              </a:buClr>
              <a:buSzPts val="1100"/>
              <a:buNone/>
            </a:pPr>
            <a:r>
              <a:rPr lang="it" sz="2133" b="1">
                <a:solidFill>
                  <a:schemeClr val="dk1"/>
                </a:solidFill>
              </a:rPr>
              <a:t>Constraints:</a:t>
            </a:r>
            <a:r>
              <a:rPr lang="it" sz="2133">
                <a:solidFill>
                  <a:schemeClr val="dk1"/>
                </a:solidFill>
              </a:rPr>
              <a:t> No negative cycles</a:t>
            </a:r>
            <a:endParaRPr sz="2133">
              <a:solidFill>
                <a:schemeClr val="dk1"/>
              </a:solidFill>
            </a:endParaRPr>
          </a:p>
          <a:p>
            <a:pPr indent="0">
              <a:buClr>
                <a:schemeClr val="dk1"/>
              </a:buClr>
              <a:buSzPts val="1100"/>
              <a:buNone/>
            </a:pPr>
            <a:endParaRPr sz="2133">
              <a:solidFill>
                <a:schemeClr val="dk1"/>
              </a:solidFill>
            </a:endParaRPr>
          </a:p>
          <a:p>
            <a:pPr indent="0">
              <a:buClr>
                <a:schemeClr val="dk1"/>
              </a:buClr>
              <a:buSzPts val="1100"/>
              <a:buNone/>
            </a:pPr>
            <a:r>
              <a:rPr lang="it" sz="2133" b="1">
                <a:solidFill>
                  <a:schemeClr val="dk1"/>
                </a:solidFill>
              </a:rPr>
              <a:t>Implementation:</a:t>
            </a:r>
            <a:r>
              <a:rPr lang="it" sz="2133">
                <a:solidFill>
                  <a:schemeClr val="dk1"/>
                </a:solidFill>
              </a:rPr>
              <a:t> Queue</a:t>
            </a:r>
            <a:endParaRPr/>
          </a:p>
        </p:txBody>
      </p:sp>
      <p:sp>
        <p:nvSpPr>
          <p:cNvPr id="143" name="Google Shape;143;p22"/>
          <p:cNvSpPr txBox="1"/>
          <p:nvPr/>
        </p:nvSpPr>
        <p:spPr>
          <a:xfrm>
            <a:off x="415600" y="1217933"/>
            <a:ext cx="10854400" cy="5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algn="ctr">
              <a:lnSpc>
                <a:spcPct val="115000"/>
              </a:lnSpc>
            </a:pPr>
            <a:r>
              <a:rPr lang="it" sz="2133">
                <a:solidFill>
                  <a:schemeClr val="dk2"/>
                </a:solidFill>
              </a:rPr>
              <a:t>The pessimist</a:t>
            </a:r>
            <a:endParaRPr sz="2133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it"/>
              <a:t>Outline</a:t>
            </a: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600" y="1894167"/>
            <a:ext cx="11360800" cy="4197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indent="-507987">
              <a:spcBef>
                <a:spcPts val="1600"/>
              </a:spcBef>
              <a:buClr>
                <a:srgbClr val="000000"/>
              </a:buClr>
              <a:buSzPts val="2400"/>
            </a:pPr>
            <a:r>
              <a:rPr lang="it" sz="3200">
                <a:solidFill>
                  <a:srgbClr val="000000"/>
                </a:solidFill>
              </a:rPr>
              <a:t>Background and Evolution</a:t>
            </a:r>
            <a:endParaRPr sz="3200">
              <a:solidFill>
                <a:srgbClr val="000000"/>
              </a:solidFill>
            </a:endParaRPr>
          </a:p>
          <a:p>
            <a:pPr indent="0">
              <a:spcBef>
                <a:spcPts val="1600"/>
              </a:spcBef>
              <a:buNone/>
            </a:pPr>
            <a:endParaRPr sz="3200">
              <a:solidFill>
                <a:srgbClr val="000000"/>
              </a:solidFill>
            </a:endParaRPr>
          </a:p>
          <a:p>
            <a:pPr indent="-507987">
              <a:spcBef>
                <a:spcPts val="1600"/>
              </a:spcBef>
              <a:buClr>
                <a:srgbClr val="000000"/>
              </a:buClr>
              <a:buSzPts val="2400"/>
            </a:pPr>
            <a:r>
              <a:rPr lang="it" sz="3200">
                <a:solidFill>
                  <a:srgbClr val="000000"/>
                </a:solidFill>
              </a:rPr>
              <a:t>Algorithms Analysis</a:t>
            </a:r>
            <a:endParaRPr sz="3200">
              <a:solidFill>
                <a:srgbClr val="000000"/>
              </a:solidFill>
            </a:endParaRPr>
          </a:p>
          <a:p>
            <a:pPr marL="0" indent="0">
              <a:spcBef>
                <a:spcPts val="1600"/>
              </a:spcBef>
              <a:buNone/>
            </a:pPr>
            <a:endParaRPr sz="3200">
              <a:solidFill>
                <a:srgbClr val="000000"/>
              </a:solidFill>
            </a:endParaRPr>
          </a:p>
          <a:p>
            <a:pPr indent="-507987">
              <a:spcBef>
                <a:spcPts val="1600"/>
              </a:spcBef>
              <a:buClr>
                <a:srgbClr val="000000"/>
              </a:buClr>
              <a:buSzPts val="2400"/>
            </a:pPr>
            <a:r>
              <a:rPr lang="it" sz="3200">
                <a:solidFill>
                  <a:srgbClr val="000000"/>
                </a:solidFill>
              </a:rPr>
              <a:t>Applications and Impact</a:t>
            </a:r>
            <a:endParaRPr sz="3200">
              <a:solidFill>
                <a:srgbClr val="000000"/>
              </a:solidFill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None/>
            </a:pP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415600" y="1356967"/>
            <a:ext cx="11360800" cy="5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it"/>
              <a:t>Background &amp; Evolution</a:t>
            </a: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it"/>
              <a:t>Presented by Luca Labruna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it"/>
              <a:t>The Shortest Path Problem</a:t>
            </a:r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415600" y="2163267"/>
            <a:ext cx="11360800" cy="392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 algn="ctr">
              <a:spcBef>
                <a:spcPts val="1600"/>
              </a:spcBef>
              <a:buNone/>
            </a:pPr>
            <a:r>
              <a:rPr lang="it">
                <a:solidFill>
                  <a:srgbClr val="000000"/>
                </a:solidFill>
              </a:rPr>
              <a:t>“The problem of finding a path between two vertices in a graph such that the sum of the weights of its constituent edges is minimized”</a:t>
            </a:r>
            <a:endParaRPr>
              <a:solidFill>
                <a:srgbClr val="000000"/>
              </a:solidFill>
            </a:endParaRPr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 marL="0" indent="0" algn="ctr">
              <a:spcBef>
                <a:spcPts val="1600"/>
              </a:spcBef>
              <a:buNone/>
            </a:pPr>
            <a:endParaRPr/>
          </a:p>
          <a:p>
            <a:pPr marL="0" indent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None/>
            </a:pPr>
            <a:endParaRPr/>
          </a:p>
        </p:txBody>
      </p:sp>
      <p:sp>
        <p:nvSpPr>
          <p:cNvPr id="76" name="Google Shape;76;p16"/>
          <p:cNvSpPr txBox="1"/>
          <p:nvPr/>
        </p:nvSpPr>
        <p:spPr>
          <a:xfrm>
            <a:off x="415600" y="1278000"/>
            <a:ext cx="11360800" cy="5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it" sz="2400"/>
              <a:t>What is it?</a:t>
            </a:r>
            <a:endParaRPr sz="2400"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49800" y="3106833"/>
            <a:ext cx="3429000" cy="3429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78" name="Google Shape;78;p16"/>
          <p:cNvPicPr preferRelativeResize="0"/>
          <p:nvPr/>
        </p:nvPicPr>
        <p:blipFill rotWithShape="1">
          <a:blip r:embed="rId4">
            <a:alphaModFix amt="92000"/>
          </a:blip>
          <a:srcRect l="21453" r="19431"/>
          <a:stretch/>
        </p:blipFill>
        <p:spPr>
          <a:xfrm>
            <a:off x="270568" y="3905567"/>
            <a:ext cx="2700233" cy="2630267"/>
          </a:xfrm>
          <a:prstGeom prst="rect">
            <a:avLst/>
          </a:prstGeom>
          <a:noFill/>
          <a:ln>
            <a:noFill/>
          </a:ln>
          <a:effectLst>
            <a:outerShdw blurRad="57150" dist="19050" dir="354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79" name="Google Shape;79;p16"/>
          <p:cNvPicPr preferRelativeResize="0"/>
          <p:nvPr/>
        </p:nvPicPr>
        <p:blipFill rotWithShape="1">
          <a:blip r:embed="rId5">
            <a:alphaModFix amt="92000"/>
          </a:blip>
          <a:srcRect r="1526" b="4306"/>
          <a:stretch/>
        </p:blipFill>
        <p:spPr>
          <a:xfrm>
            <a:off x="3927467" y="4391967"/>
            <a:ext cx="4768599" cy="205146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it"/>
              <a:t>The Shortest Path Problem</a:t>
            </a: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415600" y="2176167"/>
            <a:ext cx="11360800" cy="459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indent="-440256">
              <a:buClr>
                <a:srgbClr val="000000"/>
              </a:buClr>
              <a:buSzPts val="1600"/>
            </a:pPr>
            <a:r>
              <a:rPr lang="it" sz="2133" b="1">
                <a:solidFill>
                  <a:srgbClr val="000000"/>
                </a:solidFill>
              </a:rPr>
              <a:t>Single-Source</a:t>
            </a:r>
            <a:r>
              <a:rPr lang="it" sz="2133">
                <a:solidFill>
                  <a:srgbClr val="000000"/>
                </a:solidFill>
              </a:rPr>
              <a:t> </a:t>
            </a:r>
            <a:r>
              <a:rPr lang="it" sz="2133" b="1">
                <a:solidFill>
                  <a:srgbClr val="000000"/>
                </a:solidFill>
              </a:rPr>
              <a:t>(SSSP) </a:t>
            </a:r>
            <a:r>
              <a:rPr lang="it" sz="2133"/>
              <a:t>                              </a:t>
            </a:r>
            <a:r>
              <a:rPr lang="it" sz="2133">
                <a:solidFill>
                  <a:srgbClr val="000000"/>
                </a:solidFill>
              </a:rPr>
              <a:t>from one vertex to all vertices</a:t>
            </a:r>
            <a:endParaRPr sz="2133">
              <a:solidFill>
                <a:srgbClr val="000000"/>
              </a:solidFill>
            </a:endParaRPr>
          </a:p>
          <a:p>
            <a:pPr indent="0">
              <a:buNone/>
            </a:pPr>
            <a:r>
              <a:rPr lang="it" sz="1867"/>
              <a:t>BFS, Dijkstra, Bellman-Ford</a:t>
            </a:r>
            <a:endParaRPr sz="1867"/>
          </a:p>
          <a:p>
            <a:pPr indent="0">
              <a:buNone/>
            </a:pPr>
            <a:endParaRPr sz="2133"/>
          </a:p>
          <a:p>
            <a:pPr indent="-440256">
              <a:buClr>
                <a:srgbClr val="000000"/>
              </a:buClr>
              <a:buSzPts val="1600"/>
            </a:pPr>
            <a:r>
              <a:rPr lang="it" sz="2133" b="1">
                <a:solidFill>
                  <a:srgbClr val="000000"/>
                </a:solidFill>
              </a:rPr>
              <a:t>Single-Pair</a:t>
            </a:r>
            <a:r>
              <a:rPr lang="it" sz="2133">
                <a:solidFill>
                  <a:srgbClr val="000000"/>
                </a:solidFill>
              </a:rPr>
              <a:t> </a:t>
            </a:r>
            <a:r>
              <a:rPr lang="it" sz="2133" b="1">
                <a:solidFill>
                  <a:srgbClr val="000000"/>
                </a:solidFill>
              </a:rPr>
              <a:t>(SPSP)  </a:t>
            </a:r>
            <a:r>
              <a:rPr lang="it" sz="2133"/>
              <a:t>                                  </a:t>
            </a:r>
            <a:r>
              <a:rPr lang="it" sz="2133">
                <a:solidFill>
                  <a:srgbClr val="000000"/>
                </a:solidFill>
              </a:rPr>
              <a:t>from one vertex to another vertex</a:t>
            </a:r>
            <a:endParaRPr sz="2133">
              <a:solidFill>
                <a:srgbClr val="000000"/>
              </a:solidFill>
            </a:endParaRPr>
          </a:p>
          <a:p>
            <a:pPr indent="0">
              <a:buNone/>
            </a:pPr>
            <a:r>
              <a:rPr lang="it" sz="1867"/>
              <a:t>Best-First-Search, A*</a:t>
            </a:r>
            <a:r>
              <a:rPr lang="it" sz="2133"/>
              <a:t> </a:t>
            </a:r>
            <a:endParaRPr sz="2133"/>
          </a:p>
          <a:p>
            <a:pPr indent="0">
              <a:buNone/>
            </a:pPr>
            <a:endParaRPr sz="2133"/>
          </a:p>
          <a:p>
            <a:pPr indent="-440256">
              <a:buClr>
                <a:srgbClr val="000000"/>
              </a:buClr>
              <a:buSzPts val="1600"/>
            </a:pPr>
            <a:r>
              <a:rPr lang="it" sz="2133" b="1">
                <a:solidFill>
                  <a:srgbClr val="000000"/>
                </a:solidFill>
              </a:rPr>
              <a:t>Single-Destination</a:t>
            </a:r>
            <a:r>
              <a:rPr lang="it" sz="2133">
                <a:solidFill>
                  <a:srgbClr val="000000"/>
                </a:solidFill>
              </a:rPr>
              <a:t>  </a:t>
            </a:r>
            <a:r>
              <a:rPr lang="it" sz="2133"/>
              <a:t>                                 </a:t>
            </a:r>
            <a:r>
              <a:rPr lang="it" sz="2133">
                <a:solidFill>
                  <a:srgbClr val="000000"/>
                </a:solidFill>
              </a:rPr>
              <a:t> from all vertices to one vertex</a:t>
            </a:r>
            <a:endParaRPr sz="2133">
              <a:solidFill>
                <a:srgbClr val="000000"/>
              </a:solidFill>
            </a:endParaRPr>
          </a:p>
          <a:p>
            <a:pPr indent="0">
              <a:buNone/>
            </a:pPr>
            <a:r>
              <a:rPr lang="it" sz="1867"/>
              <a:t>SSSP algorithms in reverse</a:t>
            </a:r>
            <a:endParaRPr sz="1867"/>
          </a:p>
          <a:p>
            <a:pPr indent="0">
              <a:buNone/>
            </a:pPr>
            <a:endParaRPr sz="2133"/>
          </a:p>
          <a:p>
            <a:pPr indent="-440256">
              <a:buClr>
                <a:srgbClr val="000000"/>
              </a:buClr>
              <a:buSzPts val="1600"/>
            </a:pPr>
            <a:r>
              <a:rPr lang="it" sz="2133" b="1">
                <a:solidFill>
                  <a:srgbClr val="000000"/>
                </a:solidFill>
              </a:rPr>
              <a:t>All-Pairs</a:t>
            </a:r>
            <a:r>
              <a:rPr lang="it" sz="2133">
                <a:solidFill>
                  <a:srgbClr val="000000"/>
                </a:solidFill>
              </a:rPr>
              <a:t> </a:t>
            </a:r>
            <a:r>
              <a:rPr lang="it" sz="2133"/>
              <a:t>                                                    </a:t>
            </a:r>
            <a:r>
              <a:rPr lang="it" sz="2133">
                <a:solidFill>
                  <a:srgbClr val="000000"/>
                </a:solidFill>
              </a:rPr>
              <a:t>from all vertices to all vertices (every pair) </a:t>
            </a:r>
            <a:r>
              <a:rPr lang="it" sz="2133"/>
              <a:t>  </a:t>
            </a:r>
            <a:endParaRPr sz="2133"/>
          </a:p>
          <a:p>
            <a:pPr indent="0">
              <a:buNone/>
            </a:pPr>
            <a:r>
              <a:rPr lang="it" sz="1867"/>
              <a:t>Johnson, Floyd-Warshall</a:t>
            </a:r>
            <a:endParaRPr sz="1867"/>
          </a:p>
          <a:p>
            <a:pPr marL="0" indent="0" algn="ctr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6" name="Google Shape;86;p17"/>
          <p:cNvSpPr txBox="1"/>
          <p:nvPr/>
        </p:nvSpPr>
        <p:spPr>
          <a:xfrm>
            <a:off x="415600" y="1356967"/>
            <a:ext cx="11360800" cy="5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it" sz="2400"/>
              <a:t>Variations</a:t>
            </a:r>
            <a:endParaRPr sz="2400"/>
          </a:p>
        </p:txBody>
      </p:sp>
      <p:sp>
        <p:nvSpPr>
          <p:cNvPr id="87" name="Google Shape;87;p17"/>
          <p:cNvSpPr/>
          <p:nvPr/>
        </p:nvSpPr>
        <p:spPr>
          <a:xfrm>
            <a:off x="4790000" y="2264413"/>
            <a:ext cx="736400" cy="383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8" name="Google Shape;88;p17"/>
          <p:cNvSpPr/>
          <p:nvPr/>
        </p:nvSpPr>
        <p:spPr>
          <a:xfrm>
            <a:off x="4790000" y="3353913"/>
            <a:ext cx="736400" cy="383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9" name="Google Shape;89;p17"/>
          <p:cNvSpPr/>
          <p:nvPr/>
        </p:nvSpPr>
        <p:spPr>
          <a:xfrm>
            <a:off x="4790000" y="4466431"/>
            <a:ext cx="736400" cy="383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0" name="Google Shape;90;p17"/>
          <p:cNvSpPr/>
          <p:nvPr/>
        </p:nvSpPr>
        <p:spPr>
          <a:xfrm>
            <a:off x="4790000" y="5578980"/>
            <a:ext cx="736400" cy="383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it"/>
              <a:t>Breadth First Search (SSSP)</a:t>
            </a:r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1"/>
          </p:nvPr>
        </p:nvSpPr>
        <p:spPr>
          <a:xfrm>
            <a:off x="415600" y="2018567"/>
            <a:ext cx="11776400" cy="450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endParaRPr sz="2133">
              <a:solidFill>
                <a:srgbClr val="000000"/>
              </a:solidFill>
            </a:endParaRPr>
          </a:p>
          <a:p>
            <a:pPr indent="0">
              <a:buNone/>
            </a:pPr>
            <a:r>
              <a:rPr lang="it" sz="2133" b="1">
                <a:solidFill>
                  <a:srgbClr val="000000"/>
                </a:solidFill>
              </a:rPr>
              <a:t>Properties: </a:t>
            </a:r>
            <a:endParaRPr sz="2133" b="1">
              <a:solidFill>
                <a:srgbClr val="000000"/>
              </a:solidFill>
            </a:endParaRPr>
          </a:p>
          <a:p>
            <a:pPr indent="0">
              <a:buNone/>
            </a:pPr>
            <a:r>
              <a:rPr lang="it" sz="2133">
                <a:solidFill>
                  <a:srgbClr val="000000"/>
                </a:solidFill>
              </a:rPr>
              <a:t>Fastest	</a:t>
            </a:r>
            <a:endParaRPr sz="2133">
              <a:solidFill>
                <a:srgbClr val="000000"/>
              </a:solidFill>
            </a:endParaRPr>
          </a:p>
          <a:p>
            <a:pPr indent="0">
              <a:buNone/>
            </a:pPr>
            <a:r>
              <a:rPr lang="it" sz="2133">
                <a:solidFill>
                  <a:srgbClr val="000000"/>
                </a:solidFill>
              </a:rPr>
              <a:t>Optimal/Guarantees finding a shortest path</a:t>
            </a:r>
            <a:endParaRPr sz="2133">
              <a:solidFill>
                <a:srgbClr val="000000"/>
              </a:solidFill>
            </a:endParaRPr>
          </a:p>
          <a:p>
            <a:pPr indent="0">
              <a:buNone/>
            </a:pPr>
            <a:endParaRPr sz="2133">
              <a:solidFill>
                <a:srgbClr val="000000"/>
              </a:solidFill>
            </a:endParaRPr>
          </a:p>
          <a:p>
            <a:pPr indent="0">
              <a:buNone/>
            </a:pPr>
            <a:r>
              <a:rPr lang="it" sz="2133" b="1">
                <a:solidFill>
                  <a:srgbClr val="000000"/>
                </a:solidFill>
              </a:rPr>
              <a:t>Constraints: </a:t>
            </a:r>
            <a:endParaRPr sz="2133" b="1">
              <a:solidFill>
                <a:srgbClr val="000000"/>
              </a:solidFill>
            </a:endParaRPr>
          </a:p>
          <a:p>
            <a:pPr indent="0">
              <a:buNone/>
            </a:pPr>
            <a:r>
              <a:rPr lang="it" sz="2133">
                <a:solidFill>
                  <a:srgbClr val="000000"/>
                </a:solidFill>
              </a:rPr>
              <a:t>Only works for equal weight edges</a:t>
            </a:r>
            <a:endParaRPr sz="2133">
              <a:solidFill>
                <a:srgbClr val="000000"/>
              </a:solidFill>
            </a:endParaRPr>
          </a:p>
          <a:p>
            <a:pPr indent="0">
              <a:buNone/>
            </a:pPr>
            <a:endParaRPr sz="2133">
              <a:solidFill>
                <a:srgbClr val="000000"/>
              </a:solidFill>
            </a:endParaRPr>
          </a:p>
          <a:p>
            <a:pPr indent="0">
              <a:buNone/>
            </a:pPr>
            <a:r>
              <a:rPr lang="it" sz="2133" b="1">
                <a:solidFill>
                  <a:srgbClr val="000000"/>
                </a:solidFill>
              </a:rPr>
              <a:t>Implementation: </a:t>
            </a:r>
            <a:endParaRPr sz="2133" b="1">
              <a:solidFill>
                <a:srgbClr val="000000"/>
              </a:solidFill>
            </a:endParaRPr>
          </a:p>
          <a:p>
            <a:pPr indent="0">
              <a:buNone/>
            </a:pPr>
            <a:r>
              <a:rPr lang="it" sz="2133">
                <a:solidFill>
                  <a:srgbClr val="000000"/>
                </a:solidFill>
              </a:rPr>
              <a:t>Queue</a:t>
            </a:r>
            <a:endParaRPr sz="2133">
              <a:solidFill>
                <a:srgbClr val="000000"/>
              </a:solidFill>
            </a:endParaRPr>
          </a:p>
          <a:p>
            <a:pPr indent="0">
              <a:buNone/>
            </a:pPr>
            <a:endParaRPr sz="2133">
              <a:solidFill>
                <a:schemeClr val="dk1"/>
              </a:solidFill>
            </a:endParaRPr>
          </a:p>
          <a:p>
            <a:pPr marL="0" indent="0" algn="ctr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18"/>
          <p:cNvSpPr txBox="1"/>
          <p:nvPr/>
        </p:nvSpPr>
        <p:spPr>
          <a:xfrm>
            <a:off x="415600" y="1215267"/>
            <a:ext cx="11122400" cy="5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algn="ctr">
              <a:lnSpc>
                <a:spcPct val="115000"/>
              </a:lnSpc>
            </a:pPr>
            <a:r>
              <a:rPr lang="it" sz="2133">
                <a:solidFill>
                  <a:schemeClr val="dk2"/>
                </a:solidFill>
              </a:rPr>
              <a:t>The Simplest Case</a:t>
            </a:r>
            <a:endParaRPr sz="2400">
              <a:solidFill>
                <a:schemeClr val="dk2"/>
              </a:solidFill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5918" y="2972368"/>
            <a:ext cx="3701900" cy="3477033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99" name="Google Shape;99;p18"/>
          <p:cNvSpPr txBox="1"/>
          <p:nvPr/>
        </p:nvSpPr>
        <p:spPr>
          <a:xfrm>
            <a:off x="7757200" y="2246633"/>
            <a:ext cx="4019200" cy="6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it" sz="2133" i="1">
                <a:solidFill>
                  <a:schemeClr val="dk2"/>
                </a:solidFill>
              </a:rPr>
              <a:t>Visit adjacent vertices</a:t>
            </a:r>
            <a:endParaRPr sz="2400" i="1">
              <a:solidFill>
                <a:schemeClr val="dk2"/>
              </a:solidFill>
            </a:endParaRPr>
          </a:p>
        </p:txBody>
      </p:sp>
      <p:sp>
        <p:nvSpPr>
          <p:cNvPr id="100" name="Google Shape;100;p18"/>
          <p:cNvSpPr txBox="1"/>
          <p:nvPr/>
        </p:nvSpPr>
        <p:spPr>
          <a:xfrm>
            <a:off x="7672251" y="6449400"/>
            <a:ext cx="4029200" cy="3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it" sz="1600" i="1">
                <a:solidFill>
                  <a:schemeClr val="dk2"/>
                </a:solidFill>
              </a:rPr>
              <a:t>Original Animation by codescope.com</a:t>
            </a:r>
            <a:endParaRPr sz="1600" i="1">
              <a:solidFill>
                <a:schemeClr val="dk2"/>
              </a:solidFill>
            </a:endParaRPr>
          </a:p>
        </p:txBody>
      </p:sp>
      <p:sp>
        <p:nvSpPr>
          <p:cNvPr id="101" name="Google Shape;101;p18"/>
          <p:cNvSpPr txBox="1"/>
          <p:nvPr/>
        </p:nvSpPr>
        <p:spPr>
          <a:xfrm>
            <a:off x="7835900" y="3114051"/>
            <a:ext cx="684800" cy="3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it" sz="1600">
                <a:solidFill>
                  <a:schemeClr val="dk2"/>
                </a:solidFill>
              </a:rPr>
              <a:t>Lv 0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102" name="Google Shape;102;p18"/>
          <p:cNvSpPr txBox="1"/>
          <p:nvPr/>
        </p:nvSpPr>
        <p:spPr>
          <a:xfrm>
            <a:off x="7835900" y="3912484"/>
            <a:ext cx="684800" cy="3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it" sz="1600">
                <a:solidFill>
                  <a:schemeClr val="dk2"/>
                </a:solidFill>
              </a:rPr>
              <a:t>Lv 1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7835900" y="4710884"/>
            <a:ext cx="684800" cy="3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it" sz="1600">
                <a:solidFill>
                  <a:schemeClr val="dk2"/>
                </a:solidFill>
              </a:rPr>
              <a:t>Lv 2</a:t>
            </a:r>
            <a:endParaRPr sz="1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502333" y="408000"/>
            <a:ext cx="11360800" cy="763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it"/>
              <a:t>Dijkstra (SSSP)</a:t>
            </a:r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body" idx="1"/>
          </p:nvPr>
        </p:nvSpPr>
        <p:spPr>
          <a:xfrm>
            <a:off x="415600" y="1807167"/>
            <a:ext cx="11776400" cy="467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609585">
              <a:buNone/>
            </a:pPr>
            <a:r>
              <a:rPr lang="it" sz="2133" b="1">
                <a:solidFill>
                  <a:srgbClr val="000000"/>
                </a:solidFill>
              </a:rPr>
              <a:t>Why?</a:t>
            </a:r>
            <a:r>
              <a:rPr lang="it" sz="2133">
                <a:solidFill>
                  <a:srgbClr val="000000"/>
                </a:solidFill>
              </a:rPr>
              <a:t>  Works for weighted edges</a:t>
            </a:r>
            <a:endParaRPr sz="2133">
              <a:solidFill>
                <a:srgbClr val="000000"/>
              </a:solidFill>
            </a:endParaRPr>
          </a:p>
          <a:p>
            <a:pPr indent="0">
              <a:buNone/>
            </a:pPr>
            <a:endParaRPr sz="2133">
              <a:solidFill>
                <a:srgbClr val="000000"/>
              </a:solidFill>
            </a:endParaRPr>
          </a:p>
          <a:p>
            <a:pPr marL="0" indent="609585">
              <a:buNone/>
            </a:pPr>
            <a:r>
              <a:rPr lang="it" sz="2133" b="1">
                <a:solidFill>
                  <a:srgbClr val="000000"/>
                </a:solidFill>
              </a:rPr>
              <a:t>Properties:</a:t>
            </a:r>
            <a:endParaRPr sz="2133" b="1">
              <a:solidFill>
                <a:srgbClr val="000000"/>
              </a:solidFill>
            </a:endParaRPr>
          </a:p>
          <a:p>
            <a:pPr marL="0" indent="609585">
              <a:buClr>
                <a:schemeClr val="dk1"/>
              </a:buClr>
              <a:buSzPts val="1100"/>
              <a:buNone/>
            </a:pPr>
            <a:r>
              <a:rPr lang="it" sz="2133">
                <a:solidFill>
                  <a:schemeClr val="dk1"/>
                </a:solidFill>
              </a:rPr>
              <a:t>Same as BFS when equal weights</a:t>
            </a:r>
            <a:endParaRPr sz="2133" b="1">
              <a:solidFill>
                <a:srgbClr val="000000"/>
              </a:solidFill>
            </a:endParaRPr>
          </a:p>
          <a:p>
            <a:pPr marL="0" indent="609585">
              <a:buNone/>
            </a:pPr>
            <a:r>
              <a:rPr lang="it" sz="2133">
                <a:solidFill>
                  <a:srgbClr val="000000"/>
                </a:solidFill>
              </a:rPr>
              <a:t>Greedy Algorithm</a:t>
            </a:r>
            <a:endParaRPr sz="2133">
              <a:solidFill>
                <a:srgbClr val="000000"/>
              </a:solidFill>
            </a:endParaRPr>
          </a:p>
          <a:p>
            <a:pPr marL="0" indent="609585">
              <a:buNone/>
            </a:pPr>
            <a:r>
              <a:rPr lang="it" sz="2133">
                <a:solidFill>
                  <a:srgbClr val="000000"/>
                </a:solidFill>
              </a:rPr>
              <a:t>Optimal/Guarantees finding a shortest path</a:t>
            </a:r>
            <a:endParaRPr sz="2133">
              <a:solidFill>
                <a:srgbClr val="000000"/>
              </a:solidFill>
            </a:endParaRPr>
          </a:p>
          <a:p>
            <a:pPr marL="0" indent="0">
              <a:buNone/>
            </a:pPr>
            <a:endParaRPr sz="2133">
              <a:solidFill>
                <a:srgbClr val="000000"/>
              </a:solidFill>
            </a:endParaRPr>
          </a:p>
          <a:p>
            <a:pPr marL="0" indent="609585">
              <a:buNone/>
            </a:pPr>
            <a:r>
              <a:rPr lang="it" sz="2133" b="1">
                <a:solidFill>
                  <a:srgbClr val="000000"/>
                </a:solidFill>
              </a:rPr>
              <a:t>Constraints:</a:t>
            </a:r>
            <a:endParaRPr sz="2133" b="1">
              <a:solidFill>
                <a:srgbClr val="000000"/>
              </a:solidFill>
            </a:endParaRPr>
          </a:p>
          <a:p>
            <a:pPr marL="0" indent="609585">
              <a:buNone/>
            </a:pPr>
            <a:r>
              <a:rPr lang="it" sz="2133">
                <a:solidFill>
                  <a:srgbClr val="000000"/>
                </a:solidFill>
              </a:rPr>
              <a:t>No negative weights</a:t>
            </a:r>
            <a:endParaRPr sz="2133">
              <a:solidFill>
                <a:srgbClr val="000000"/>
              </a:solidFill>
            </a:endParaRPr>
          </a:p>
          <a:p>
            <a:pPr indent="0">
              <a:buNone/>
            </a:pPr>
            <a:endParaRPr sz="2133">
              <a:solidFill>
                <a:srgbClr val="000000"/>
              </a:solidFill>
            </a:endParaRPr>
          </a:p>
          <a:p>
            <a:pPr marL="0" indent="609585">
              <a:buClr>
                <a:schemeClr val="dk1"/>
              </a:buClr>
              <a:buSzPts val="1100"/>
              <a:buNone/>
            </a:pPr>
            <a:r>
              <a:rPr lang="it" sz="2133" b="1">
                <a:solidFill>
                  <a:srgbClr val="000000"/>
                </a:solidFill>
              </a:rPr>
              <a:t>Implementation:</a:t>
            </a:r>
            <a:r>
              <a:rPr lang="it" sz="2133">
                <a:solidFill>
                  <a:srgbClr val="000000"/>
                </a:solidFill>
              </a:rPr>
              <a:t> </a:t>
            </a:r>
            <a:endParaRPr sz="2133">
              <a:solidFill>
                <a:srgbClr val="000000"/>
              </a:solidFill>
            </a:endParaRPr>
          </a:p>
          <a:p>
            <a:pPr marL="0" indent="609585">
              <a:buClr>
                <a:schemeClr val="dk1"/>
              </a:buClr>
              <a:buSzPts val="1100"/>
              <a:buNone/>
            </a:pPr>
            <a:r>
              <a:rPr lang="it" sz="2133">
                <a:solidFill>
                  <a:srgbClr val="000000"/>
                </a:solidFill>
              </a:rPr>
              <a:t>Min Priority Queue</a:t>
            </a:r>
            <a:endParaRPr sz="2133">
              <a:solidFill>
                <a:srgbClr val="000000"/>
              </a:solidFill>
            </a:endParaRPr>
          </a:p>
        </p:txBody>
      </p:sp>
      <p:sp>
        <p:nvSpPr>
          <p:cNvPr id="110" name="Google Shape;110;p19"/>
          <p:cNvSpPr txBox="1"/>
          <p:nvPr/>
        </p:nvSpPr>
        <p:spPr>
          <a:xfrm>
            <a:off x="328867" y="986267"/>
            <a:ext cx="11244000" cy="5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algn="ctr">
              <a:lnSpc>
                <a:spcPct val="115000"/>
              </a:lnSpc>
            </a:pPr>
            <a:r>
              <a:rPr lang="it" sz="2133">
                <a:solidFill>
                  <a:schemeClr val="dk2"/>
                </a:solidFill>
              </a:rPr>
              <a:t>The one you can trust</a:t>
            </a:r>
            <a:endParaRPr sz="2133">
              <a:solidFill>
                <a:schemeClr val="dk2"/>
              </a:solidFill>
            </a:endParaRPr>
          </a:p>
        </p:txBody>
      </p:sp>
      <p:sp>
        <p:nvSpPr>
          <p:cNvPr id="111" name="Google Shape;111;p19"/>
          <p:cNvSpPr txBox="1"/>
          <p:nvPr/>
        </p:nvSpPr>
        <p:spPr>
          <a:xfrm>
            <a:off x="7188800" y="2382300"/>
            <a:ext cx="4587600" cy="6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>
              <a:lnSpc>
                <a:spcPct val="115000"/>
              </a:lnSpc>
            </a:pPr>
            <a:r>
              <a:rPr lang="it" sz="2133" i="1">
                <a:solidFill>
                  <a:srgbClr val="1155CC"/>
                </a:solidFill>
              </a:rPr>
              <a:t>Visit vertex closest to the start</a:t>
            </a:r>
            <a:endParaRPr sz="2400" i="1">
              <a:solidFill>
                <a:srgbClr val="1155CC"/>
              </a:solidFill>
            </a:endParaRPr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7167" y="3002684"/>
            <a:ext cx="4114800" cy="30988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13" name="Google Shape;113;p19"/>
          <p:cNvSpPr txBox="1"/>
          <p:nvPr/>
        </p:nvSpPr>
        <p:spPr>
          <a:xfrm>
            <a:off x="7871800" y="6271067"/>
            <a:ext cx="4029200" cy="3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it" sz="1600" i="1">
                <a:solidFill>
                  <a:schemeClr val="dk2"/>
                </a:solidFill>
              </a:rPr>
              <a:t>Graphic Tool by Amit Patel</a:t>
            </a:r>
            <a:endParaRPr sz="1600" i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>
            <a:spLocks noGrp="1"/>
          </p:cNvSpPr>
          <p:nvPr>
            <p:ph type="title"/>
          </p:nvPr>
        </p:nvSpPr>
        <p:spPr>
          <a:xfrm>
            <a:off x="415600" y="438900"/>
            <a:ext cx="11360800" cy="763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it"/>
              <a:t>Best First Search (SPSP)</a:t>
            </a:r>
            <a:endParaRPr/>
          </a:p>
        </p:txBody>
      </p:sp>
      <p:sp>
        <p:nvSpPr>
          <p:cNvPr id="119" name="Google Shape;119;p20"/>
          <p:cNvSpPr txBox="1">
            <a:spLocks noGrp="1"/>
          </p:cNvSpPr>
          <p:nvPr>
            <p:ph type="body" idx="1"/>
          </p:nvPr>
        </p:nvSpPr>
        <p:spPr>
          <a:xfrm>
            <a:off x="207800" y="1739700"/>
            <a:ext cx="11915200" cy="465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indent="0">
              <a:buNone/>
            </a:pPr>
            <a:r>
              <a:rPr lang="it" sz="2133" b="1">
                <a:solidFill>
                  <a:schemeClr val="dk1"/>
                </a:solidFill>
              </a:rPr>
              <a:t>Why?</a:t>
            </a:r>
            <a:r>
              <a:rPr lang="it" sz="2133">
                <a:solidFill>
                  <a:schemeClr val="dk1"/>
                </a:solidFill>
              </a:rPr>
              <a:t> Faster than Dijkstra               </a:t>
            </a:r>
            <a:r>
              <a:rPr lang="it" sz="2133" b="1">
                <a:solidFill>
                  <a:schemeClr val="dk1"/>
                </a:solidFill>
              </a:rPr>
              <a:t>How?</a:t>
            </a:r>
            <a:r>
              <a:rPr lang="it" sz="2133">
                <a:solidFill>
                  <a:schemeClr val="dk1"/>
                </a:solidFill>
              </a:rPr>
              <a:t> Driven by </a:t>
            </a:r>
            <a:r>
              <a:rPr lang="it" b="1">
                <a:solidFill>
                  <a:schemeClr val="dk1"/>
                </a:solidFill>
              </a:rPr>
              <a:t>heuristics  </a:t>
            </a:r>
            <a:endParaRPr b="1">
              <a:solidFill>
                <a:schemeClr val="dk1"/>
              </a:solidFill>
            </a:endParaRPr>
          </a:p>
          <a:p>
            <a:pPr marL="0" indent="0">
              <a:buNone/>
            </a:pPr>
            <a:r>
              <a:rPr lang="it" sz="2133">
                <a:solidFill>
                  <a:schemeClr val="dk1"/>
                </a:solidFill>
              </a:rPr>
              <a:t>                                                                 </a:t>
            </a:r>
            <a:r>
              <a:rPr lang="it" sz="1867">
                <a:solidFill>
                  <a:schemeClr val="dk1"/>
                </a:solidFill>
              </a:rPr>
              <a:t>An </a:t>
            </a:r>
            <a:r>
              <a:rPr lang="it" sz="1867" b="1">
                <a:solidFill>
                  <a:schemeClr val="dk1"/>
                </a:solidFill>
              </a:rPr>
              <a:t>estimated</a:t>
            </a:r>
            <a:r>
              <a:rPr lang="it" sz="1867">
                <a:solidFill>
                  <a:schemeClr val="dk1"/>
                </a:solidFill>
              </a:rPr>
              <a:t> distance from any vertex to the destination vertex</a:t>
            </a:r>
            <a:endParaRPr sz="1867">
              <a:solidFill>
                <a:schemeClr val="dk1"/>
              </a:solidFill>
            </a:endParaRPr>
          </a:p>
          <a:p>
            <a:pPr indent="0">
              <a:buNone/>
            </a:pPr>
            <a:r>
              <a:rPr lang="it" sz="2133" b="1">
                <a:solidFill>
                  <a:schemeClr val="dk1"/>
                </a:solidFill>
              </a:rPr>
              <a:t>Properties:</a:t>
            </a:r>
            <a:r>
              <a:rPr lang="it" sz="2133">
                <a:solidFill>
                  <a:schemeClr val="dk1"/>
                </a:solidFill>
              </a:rPr>
              <a:t>  </a:t>
            </a:r>
            <a:endParaRPr sz="2133">
              <a:solidFill>
                <a:schemeClr val="dk1"/>
              </a:solidFill>
            </a:endParaRPr>
          </a:p>
          <a:p>
            <a:pPr indent="0">
              <a:buNone/>
            </a:pPr>
            <a:r>
              <a:rPr lang="it" sz="2133">
                <a:solidFill>
                  <a:schemeClr val="dk1"/>
                </a:solidFill>
              </a:rPr>
              <a:t>Greedy Algorithm</a:t>
            </a:r>
            <a:endParaRPr sz="2133">
              <a:solidFill>
                <a:schemeClr val="dk1"/>
              </a:solidFill>
            </a:endParaRPr>
          </a:p>
          <a:p>
            <a:pPr indent="0">
              <a:buNone/>
            </a:pPr>
            <a:r>
              <a:rPr lang="it" sz="2133">
                <a:solidFill>
                  <a:schemeClr val="dk1"/>
                </a:solidFill>
              </a:rPr>
              <a:t>Not Optimal/Doesn’t guarantees finding a shortest path</a:t>
            </a:r>
            <a:endParaRPr sz="2133">
              <a:solidFill>
                <a:schemeClr val="dk1"/>
              </a:solidFill>
            </a:endParaRPr>
          </a:p>
          <a:p>
            <a:pPr indent="0">
              <a:buNone/>
            </a:pPr>
            <a:endParaRPr sz="2133">
              <a:solidFill>
                <a:schemeClr val="dk1"/>
              </a:solidFill>
            </a:endParaRPr>
          </a:p>
          <a:p>
            <a:pPr indent="0">
              <a:buNone/>
            </a:pPr>
            <a:r>
              <a:rPr lang="it" sz="2133" b="1">
                <a:solidFill>
                  <a:schemeClr val="dk1"/>
                </a:solidFill>
              </a:rPr>
              <a:t>Constraints:</a:t>
            </a:r>
            <a:r>
              <a:rPr lang="it" sz="2133">
                <a:solidFill>
                  <a:schemeClr val="dk1"/>
                </a:solidFill>
              </a:rPr>
              <a:t> </a:t>
            </a:r>
            <a:endParaRPr sz="2133">
              <a:solidFill>
                <a:schemeClr val="dk1"/>
              </a:solidFill>
            </a:endParaRPr>
          </a:p>
          <a:p>
            <a:pPr indent="0">
              <a:buNone/>
            </a:pPr>
            <a:r>
              <a:rPr lang="it" sz="2133">
                <a:solidFill>
                  <a:schemeClr val="dk1"/>
                </a:solidFill>
              </a:rPr>
              <a:t>No negative weights</a:t>
            </a:r>
            <a:endParaRPr sz="2133">
              <a:solidFill>
                <a:schemeClr val="dk1"/>
              </a:solidFill>
            </a:endParaRPr>
          </a:p>
          <a:p>
            <a:pPr indent="0">
              <a:buNone/>
            </a:pPr>
            <a:endParaRPr sz="2133">
              <a:solidFill>
                <a:schemeClr val="dk1"/>
              </a:solidFill>
            </a:endParaRPr>
          </a:p>
          <a:p>
            <a:pPr indent="0">
              <a:buClr>
                <a:schemeClr val="dk1"/>
              </a:buClr>
              <a:buSzPts val="1100"/>
              <a:buNone/>
            </a:pPr>
            <a:r>
              <a:rPr lang="it" sz="2133" b="1">
                <a:solidFill>
                  <a:schemeClr val="dk1"/>
                </a:solidFill>
              </a:rPr>
              <a:t>Implementation: </a:t>
            </a:r>
            <a:endParaRPr sz="2133" b="1">
              <a:solidFill>
                <a:schemeClr val="dk1"/>
              </a:solidFill>
            </a:endParaRPr>
          </a:p>
          <a:p>
            <a:pPr indent="0">
              <a:buClr>
                <a:schemeClr val="dk1"/>
              </a:buClr>
              <a:buSzPts val="1100"/>
              <a:buNone/>
            </a:pPr>
            <a:r>
              <a:rPr lang="it" sz="2133">
                <a:solidFill>
                  <a:schemeClr val="dk1"/>
                </a:solidFill>
              </a:rPr>
              <a:t>Min Priority Queue</a:t>
            </a:r>
            <a:endParaRPr sz="2133">
              <a:solidFill>
                <a:schemeClr val="dk1"/>
              </a:solidFill>
            </a:endParaRPr>
          </a:p>
        </p:txBody>
      </p:sp>
      <p:sp>
        <p:nvSpPr>
          <p:cNvPr id="120" name="Google Shape;120;p20"/>
          <p:cNvSpPr txBox="1"/>
          <p:nvPr/>
        </p:nvSpPr>
        <p:spPr>
          <a:xfrm>
            <a:off x="415600" y="1032633"/>
            <a:ext cx="10946800" cy="5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algn="ctr">
              <a:lnSpc>
                <a:spcPct val="115000"/>
              </a:lnSpc>
            </a:pPr>
            <a:r>
              <a:rPr lang="it" sz="2133">
                <a:solidFill>
                  <a:schemeClr val="dk2"/>
                </a:solidFill>
              </a:rPr>
              <a:t>The Speedy Gonzales</a:t>
            </a:r>
            <a:endParaRPr sz="2133">
              <a:solidFill>
                <a:schemeClr val="dk2"/>
              </a:solidFill>
            </a:endParaRPr>
          </a:p>
        </p:txBody>
      </p:sp>
      <p:sp>
        <p:nvSpPr>
          <p:cNvPr id="121" name="Google Shape;121;p20"/>
          <p:cNvSpPr txBox="1"/>
          <p:nvPr/>
        </p:nvSpPr>
        <p:spPr>
          <a:xfrm>
            <a:off x="6817600" y="2730633"/>
            <a:ext cx="5374400" cy="8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>
              <a:lnSpc>
                <a:spcPct val="115000"/>
              </a:lnSpc>
            </a:pPr>
            <a:r>
              <a:rPr lang="it" sz="2133" i="1">
                <a:solidFill>
                  <a:srgbClr val="1155CC"/>
                </a:solidFill>
              </a:rPr>
              <a:t>visit vertex closest to the destination</a:t>
            </a:r>
            <a:endParaRPr sz="2400" i="1">
              <a:solidFill>
                <a:srgbClr val="1155CC"/>
              </a:solidFill>
            </a:endParaRPr>
          </a:p>
        </p:txBody>
      </p:sp>
      <p:sp>
        <p:nvSpPr>
          <p:cNvPr id="122" name="Google Shape;122;p20"/>
          <p:cNvSpPr/>
          <p:nvPr/>
        </p:nvSpPr>
        <p:spPr>
          <a:xfrm>
            <a:off x="4368833" y="1910900"/>
            <a:ext cx="625200" cy="322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solidFill>
                <a:schemeClr val="dk2"/>
              </a:solidFill>
            </a:endParaRPr>
          </a:p>
        </p:txBody>
      </p:sp>
      <p:pic>
        <p:nvPicPr>
          <p:cNvPr id="123" name="Google Shape;1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7000" y="3310267"/>
            <a:ext cx="4089400" cy="31496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24" name="Google Shape;124;p20"/>
          <p:cNvSpPr txBox="1"/>
          <p:nvPr/>
        </p:nvSpPr>
        <p:spPr>
          <a:xfrm>
            <a:off x="7887233" y="6399367"/>
            <a:ext cx="4029200" cy="3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it" sz="1600" i="1">
                <a:solidFill>
                  <a:schemeClr val="dk2"/>
                </a:solidFill>
              </a:rPr>
              <a:t>Graphic Tool by Amit Patel</a:t>
            </a:r>
            <a:endParaRPr sz="1600" i="1">
              <a:solidFill>
                <a:schemeClr val="dk2"/>
              </a:solidFill>
            </a:endParaRPr>
          </a:p>
        </p:txBody>
      </p:sp>
      <p:sp>
        <p:nvSpPr>
          <p:cNvPr id="125" name="Google Shape;125;p20"/>
          <p:cNvSpPr/>
          <p:nvPr/>
        </p:nvSpPr>
        <p:spPr>
          <a:xfrm>
            <a:off x="8885600" y="1910900"/>
            <a:ext cx="363200" cy="322000"/>
          </a:xfrm>
          <a:prstGeom prst="downArrow">
            <a:avLst>
              <a:gd name="adj1" fmla="val 37526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>
            <a:spLocks noGrp="1"/>
          </p:cNvSpPr>
          <p:nvPr>
            <p:ph type="title"/>
          </p:nvPr>
        </p:nvSpPr>
        <p:spPr>
          <a:xfrm>
            <a:off x="415600" y="454333"/>
            <a:ext cx="11360800" cy="763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it"/>
              <a:t>A* (SPSP)</a:t>
            </a:r>
            <a:endParaRPr/>
          </a:p>
        </p:txBody>
      </p:sp>
      <p:sp>
        <p:nvSpPr>
          <p:cNvPr id="131" name="Google Shape;131;p21"/>
          <p:cNvSpPr txBox="1">
            <a:spLocks noGrp="1"/>
          </p:cNvSpPr>
          <p:nvPr>
            <p:ph type="body" idx="1"/>
          </p:nvPr>
        </p:nvSpPr>
        <p:spPr>
          <a:xfrm>
            <a:off x="415600" y="1683600"/>
            <a:ext cx="11776400" cy="484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indent="0">
              <a:buNone/>
            </a:pPr>
            <a:r>
              <a:rPr lang="it" sz="2133" b="1">
                <a:solidFill>
                  <a:schemeClr val="dk1"/>
                </a:solidFill>
              </a:rPr>
              <a:t>Why?</a:t>
            </a:r>
            <a:r>
              <a:rPr lang="it" sz="2133">
                <a:solidFill>
                  <a:schemeClr val="dk1"/>
                </a:solidFill>
              </a:rPr>
              <a:t> Combines strengths of Dijkstra and Best First Search</a:t>
            </a:r>
            <a:endParaRPr sz="2133">
              <a:solidFill>
                <a:schemeClr val="dk1"/>
              </a:solidFill>
            </a:endParaRPr>
          </a:p>
          <a:p>
            <a:pPr indent="0">
              <a:buNone/>
            </a:pPr>
            <a:endParaRPr sz="2133">
              <a:solidFill>
                <a:schemeClr val="dk1"/>
              </a:solidFill>
            </a:endParaRPr>
          </a:p>
          <a:p>
            <a:pPr indent="0">
              <a:buNone/>
            </a:pPr>
            <a:r>
              <a:rPr lang="it" sz="2133" b="1">
                <a:solidFill>
                  <a:schemeClr val="dk1"/>
                </a:solidFill>
              </a:rPr>
              <a:t>Properties:</a:t>
            </a:r>
            <a:endParaRPr sz="2133">
              <a:solidFill>
                <a:schemeClr val="dk1"/>
              </a:solidFill>
            </a:endParaRPr>
          </a:p>
          <a:p>
            <a:pPr marL="0" indent="609585">
              <a:buClr>
                <a:schemeClr val="dk1"/>
              </a:buClr>
              <a:buSzPts val="1100"/>
              <a:buNone/>
            </a:pPr>
            <a:r>
              <a:rPr lang="it" sz="2133">
                <a:solidFill>
                  <a:schemeClr val="dk1"/>
                </a:solidFill>
              </a:rPr>
              <a:t>Same as Dijkstra when heuristic is 0</a:t>
            </a:r>
            <a:endParaRPr sz="2133">
              <a:solidFill>
                <a:schemeClr val="dk1"/>
              </a:solidFill>
            </a:endParaRPr>
          </a:p>
          <a:p>
            <a:pPr indent="0">
              <a:buNone/>
            </a:pPr>
            <a:r>
              <a:rPr lang="it" sz="2133">
                <a:solidFill>
                  <a:schemeClr val="dk1"/>
                </a:solidFill>
              </a:rPr>
              <a:t>Fast and Accurate</a:t>
            </a:r>
            <a:endParaRPr sz="2133">
              <a:solidFill>
                <a:schemeClr val="dk1"/>
              </a:solidFill>
            </a:endParaRPr>
          </a:p>
          <a:p>
            <a:pPr indent="0">
              <a:buClr>
                <a:schemeClr val="dk1"/>
              </a:buClr>
              <a:buSzPts val="1100"/>
              <a:buNone/>
            </a:pPr>
            <a:r>
              <a:rPr lang="it" sz="2133">
                <a:solidFill>
                  <a:schemeClr val="dk1"/>
                </a:solidFill>
              </a:rPr>
              <a:t>Greedy Algorithm</a:t>
            </a:r>
            <a:endParaRPr sz="2133">
              <a:solidFill>
                <a:schemeClr val="dk1"/>
              </a:solidFill>
            </a:endParaRPr>
          </a:p>
          <a:p>
            <a:pPr indent="0">
              <a:buNone/>
            </a:pPr>
            <a:r>
              <a:rPr lang="it" sz="2133">
                <a:solidFill>
                  <a:schemeClr val="dk1"/>
                </a:solidFill>
              </a:rPr>
              <a:t>Optimal/Guarantees finding a shortest path</a:t>
            </a:r>
            <a:endParaRPr sz="2133">
              <a:solidFill>
                <a:schemeClr val="dk1"/>
              </a:solidFill>
            </a:endParaRPr>
          </a:p>
          <a:p>
            <a:pPr indent="0">
              <a:buClr>
                <a:schemeClr val="dk1"/>
              </a:buClr>
              <a:buSzPts val="1100"/>
              <a:buNone/>
            </a:pPr>
            <a:r>
              <a:rPr lang="it" sz="2133" b="1">
                <a:solidFill>
                  <a:schemeClr val="dk1"/>
                </a:solidFill>
              </a:rPr>
              <a:t>            if</a:t>
            </a:r>
            <a:r>
              <a:rPr lang="it" sz="2133">
                <a:solidFill>
                  <a:schemeClr val="dk1"/>
                </a:solidFill>
              </a:rPr>
              <a:t> heuristic is </a:t>
            </a:r>
            <a:r>
              <a:rPr lang="it" sz="2133" b="1">
                <a:solidFill>
                  <a:schemeClr val="dk1"/>
                </a:solidFill>
              </a:rPr>
              <a:t>admissible </a:t>
            </a:r>
            <a:endParaRPr sz="2133" b="1">
              <a:solidFill>
                <a:schemeClr val="dk1"/>
              </a:solidFill>
            </a:endParaRPr>
          </a:p>
          <a:p>
            <a:pPr indent="0">
              <a:buClr>
                <a:schemeClr val="dk1"/>
              </a:buClr>
              <a:buSzPts val="1100"/>
              <a:buNone/>
            </a:pPr>
            <a:r>
              <a:rPr lang="it" sz="2133" b="1">
                <a:solidFill>
                  <a:schemeClr val="dk1"/>
                </a:solidFill>
              </a:rPr>
              <a:t>                        </a:t>
            </a:r>
            <a:endParaRPr sz="2133" b="1">
              <a:solidFill>
                <a:schemeClr val="dk1"/>
              </a:solidFill>
            </a:endParaRPr>
          </a:p>
          <a:p>
            <a:pPr indent="0">
              <a:buClr>
                <a:schemeClr val="dk1"/>
              </a:buClr>
              <a:buSzPts val="1100"/>
              <a:buNone/>
            </a:pPr>
            <a:r>
              <a:rPr lang="it" sz="2133">
                <a:solidFill>
                  <a:schemeClr val="dk1"/>
                </a:solidFill>
              </a:rPr>
              <a:t>    heuristic distance &lt;= actual distance</a:t>
            </a:r>
            <a:endParaRPr sz="2133">
              <a:solidFill>
                <a:schemeClr val="dk1"/>
              </a:solidFill>
            </a:endParaRPr>
          </a:p>
          <a:p>
            <a:pPr indent="0">
              <a:buClr>
                <a:schemeClr val="dk1"/>
              </a:buClr>
              <a:buSzPts val="1100"/>
              <a:buNone/>
            </a:pPr>
            <a:endParaRPr sz="2133" b="1">
              <a:solidFill>
                <a:schemeClr val="dk1"/>
              </a:solidFill>
            </a:endParaRPr>
          </a:p>
          <a:p>
            <a:pPr indent="0">
              <a:buClr>
                <a:schemeClr val="dk1"/>
              </a:buClr>
              <a:buSzPts val="1100"/>
              <a:buNone/>
            </a:pPr>
            <a:r>
              <a:rPr lang="it" sz="2133" b="1">
                <a:solidFill>
                  <a:schemeClr val="dk1"/>
                </a:solidFill>
              </a:rPr>
              <a:t>Constraints:</a:t>
            </a:r>
            <a:r>
              <a:rPr lang="it" sz="2133">
                <a:solidFill>
                  <a:schemeClr val="dk1"/>
                </a:solidFill>
              </a:rPr>
              <a:t> No negative weights</a:t>
            </a:r>
            <a:endParaRPr sz="2133">
              <a:solidFill>
                <a:schemeClr val="dk1"/>
              </a:solidFill>
            </a:endParaRPr>
          </a:p>
          <a:p>
            <a:pPr indent="0">
              <a:buClr>
                <a:schemeClr val="dk1"/>
              </a:buClr>
              <a:buSzPts val="1100"/>
              <a:buNone/>
            </a:pPr>
            <a:r>
              <a:rPr lang="it" sz="2133" b="1">
                <a:solidFill>
                  <a:schemeClr val="dk1"/>
                </a:solidFill>
              </a:rPr>
              <a:t>Implementation: </a:t>
            </a:r>
            <a:r>
              <a:rPr lang="it" sz="2133">
                <a:solidFill>
                  <a:schemeClr val="dk1"/>
                </a:solidFill>
              </a:rPr>
              <a:t>Min Priority Queue</a:t>
            </a:r>
            <a:endParaRPr/>
          </a:p>
        </p:txBody>
      </p:sp>
      <p:sp>
        <p:nvSpPr>
          <p:cNvPr id="132" name="Google Shape;132;p21"/>
          <p:cNvSpPr txBox="1"/>
          <p:nvPr/>
        </p:nvSpPr>
        <p:spPr>
          <a:xfrm>
            <a:off x="415600" y="1063500"/>
            <a:ext cx="11024400" cy="5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algn="ctr">
              <a:lnSpc>
                <a:spcPct val="115000"/>
              </a:lnSpc>
            </a:pPr>
            <a:r>
              <a:rPr lang="it" sz="2133">
                <a:solidFill>
                  <a:schemeClr val="dk2"/>
                </a:solidFill>
              </a:rPr>
              <a:t>The best of both worlds</a:t>
            </a:r>
            <a:endParaRPr sz="2133">
              <a:solidFill>
                <a:schemeClr val="dk2"/>
              </a:solidFill>
            </a:endParaRPr>
          </a:p>
        </p:txBody>
      </p:sp>
      <p:sp>
        <p:nvSpPr>
          <p:cNvPr id="133" name="Google Shape;133;p21"/>
          <p:cNvSpPr txBox="1"/>
          <p:nvPr/>
        </p:nvSpPr>
        <p:spPr>
          <a:xfrm>
            <a:off x="6096000" y="2373433"/>
            <a:ext cx="6096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>
              <a:lnSpc>
                <a:spcPct val="115000"/>
              </a:lnSpc>
            </a:pPr>
            <a:r>
              <a:rPr lang="it" sz="2133" i="1">
                <a:solidFill>
                  <a:schemeClr val="dk2"/>
                </a:solidFill>
              </a:rPr>
              <a:t>  </a:t>
            </a:r>
            <a:r>
              <a:rPr lang="it" sz="2133" i="1">
                <a:solidFill>
                  <a:srgbClr val="1155CC"/>
                </a:solidFill>
              </a:rPr>
              <a:t> Visit vertex with the minimum sum </a:t>
            </a:r>
            <a:r>
              <a:rPr lang="it" sz="2133" b="1" i="1">
                <a:solidFill>
                  <a:srgbClr val="1155CC"/>
                </a:solidFill>
              </a:rPr>
              <a:t>of</a:t>
            </a:r>
            <a:r>
              <a:rPr lang="it" sz="2133" i="1">
                <a:solidFill>
                  <a:srgbClr val="1155CC"/>
                </a:solidFill>
              </a:rPr>
              <a:t> </a:t>
            </a:r>
            <a:endParaRPr sz="2133" i="1">
              <a:solidFill>
                <a:srgbClr val="1155CC"/>
              </a:solidFill>
            </a:endParaRPr>
          </a:p>
          <a:p>
            <a:pPr marL="609585">
              <a:lnSpc>
                <a:spcPct val="115000"/>
              </a:lnSpc>
            </a:pPr>
            <a:r>
              <a:rPr lang="it" sz="2133" i="1">
                <a:solidFill>
                  <a:srgbClr val="1155CC"/>
                </a:solidFill>
              </a:rPr>
              <a:t>its distance from the start and its heuristic</a:t>
            </a:r>
            <a:endParaRPr sz="2400" i="1">
              <a:solidFill>
                <a:srgbClr val="1155CC"/>
              </a:solidFill>
            </a:endParaRPr>
          </a:p>
        </p:txBody>
      </p:sp>
      <p:sp>
        <p:nvSpPr>
          <p:cNvPr id="134" name="Google Shape;134;p21"/>
          <p:cNvSpPr txBox="1"/>
          <p:nvPr/>
        </p:nvSpPr>
        <p:spPr>
          <a:xfrm>
            <a:off x="7246333" y="6523767"/>
            <a:ext cx="4029200" cy="3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it" sz="1600" i="1">
                <a:solidFill>
                  <a:schemeClr val="dk2"/>
                </a:solidFill>
              </a:rPr>
              <a:t>Graphic Tool by Amit Patel</a:t>
            </a:r>
            <a:endParaRPr sz="1600" i="1">
              <a:solidFill>
                <a:schemeClr val="dk2"/>
              </a:solidFill>
            </a:endParaRPr>
          </a:p>
        </p:txBody>
      </p:sp>
      <p:sp>
        <p:nvSpPr>
          <p:cNvPr id="135" name="Google Shape;135;p21"/>
          <p:cNvSpPr/>
          <p:nvPr/>
        </p:nvSpPr>
        <p:spPr>
          <a:xfrm>
            <a:off x="3137367" y="4737900"/>
            <a:ext cx="505200" cy="3860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136" name="Google Shape;13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1400" y="3281000"/>
            <a:ext cx="4038600" cy="30988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405</Words>
  <Application>Microsoft Office PowerPoint</Application>
  <PresentationFormat>Widescreen</PresentationFormat>
  <Paragraphs>106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Dijkstra &amp; A*</vt:lpstr>
      <vt:lpstr>Outline</vt:lpstr>
      <vt:lpstr>Background &amp; Evolution</vt:lpstr>
      <vt:lpstr>The Shortest Path Problem</vt:lpstr>
      <vt:lpstr>The Shortest Path Problem</vt:lpstr>
      <vt:lpstr>Breadth First Search (SSSP)</vt:lpstr>
      <vt:lpstr>Dijkstra (SSSP)</vt:lpstr>
      <vt:lpstr>Best First Search (SPSP)</vt:lpstr>
      <vt:lpstr>A* (SPSP)</vt:lpstr>
      <vt:lpstr>Bellman - Ford (SSSP)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Dijkstra &amp; A*</dc:title>
  <dc:creator>Wendy Slattery</dc:creator>
  <cp:lastModifiedBy>Wendy Slattery</cp:lastModifiedBy>
  <cp:revision>1</cp:revision>
  <dcterms:created xsi:type="dcterms:W3CDTF">2021-03-02T00:55:12Z</dcterms:created>
  <dcterms:modified xsi:type="dcterms:W3CDTF">2021-03-02T00:57:16Z</dcterms:modified>
</cp:coreProperties>
</file>

<file path=docProps/thumbnail.jpeg>
</file>